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6" r:id="rId9"/>
    <p:sldId id="267" r:id="rId10"/>
    <p:sldId id="295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94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  <p:embeddedFont>
      <p:font typeface="Montserrat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B2F95-BA7A-44AB-A0C2-5EBA664C438D}" v="237" dt="2020-04-18T15:18:50.079"/>
  </p1510:revLst>
</p1510:revInfo>
</file>

<file path=ppt/tableStyles.xml><?xml version="1.0" encoding="utf-8"?>
<a:tblStyleLst xmlns:a="http://schemas.openxmlformats.org/drawingml/2006/main" def="{CE5D52A1-EDEC-4106-BC6E-90AD205D5CA7}">
  <a:tblStyle styleId="{CE5D52A1-EDEC-4106-BC6E-90AD205D5C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92" autoAdjust="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6a9ed05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36a9ed05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176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36a9ed05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736a9ed05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6a9ed05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36a9ed05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36a9ed05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736a9ed05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36a9ed05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on Target: About how little time on review a resume.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Eye of beholder: No 1 perfect resume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Community Engagement: One of Us, commonality, birds of a feather. CONVERSATION STARTER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Working Document: Once per month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in doubt, read the Screen: Read your CV, get someone with good grammar to read it </a:t>
            </a:r>
            <a:r>
              <a:rPr lang="en-US" dirty="0" err="1"/>
              <a:t>it</a:t>
            </a:r>
            <a:r>
              <a:rPr lang="en-US" dirty="0"/>
              <a:t>. Spelling and grammar cut first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Photo: 1 more layer to critique you 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Summary: Where did you come from, what are you doing, what are planning to do in the future.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PerSEC</a:t>
            </a:r>
            <a:r>
              <a:rPr lang="en-US" dirty="0"/>
              <a:t>: Include what is needed, don’t include EVERYTHING. Town, State, number, email LI, GITHUB/Blog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LAYOUT: Use a layout that looks good.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Colour</a:t>
            </a:r>
            <a:r>
              <a:rPr lang="en-US" dirty="0"/>
              <a:t>: Use </a:t>
            </a:r>
            <a:r>
              <a:rPr lang="en-US" dirty="0" err="1"/>
              <a:t>colour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Whats</a:t>
            </a:r>
            <a:r>
              <a:rPr lang="en-US" dirty="0"/>
              <a:t> there to talk about? Don’t include EVERYTHING, leave something to discuss on a call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Dot and Cross: Bullets, spelling and grammar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to Display: NEXT SLIDE</a:t>
            </a:r>
            <a:endParaRPr dirty="0"/>
          </a:p>
        </p:txBody>
      </p:sp>
      <p:sp>
        <p:nvSpPr>
          <p:cNvPr id="264" name="Google Shape;264;g736a9ed05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36a9ed05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work on Resume: </a:t>
            </a:r>
            <a:br>
              <a:rPr lang="en-US" dirty="0"/>
            </a:br>
            <a:r>
              <a:rPr lang="en-US" dirty="0"/>
              <a:t>Once a month. Never know. </a:t>
            </a:r>
            <a:r>
              <a:rPr lang="en-US" dirty="0" err="1"/>
              <a:t>Redundency</a:t>
            </a:r>
            <a:r>
              <a:rPr lang="en-US" dirty="0"/>
              <a:t> after comfort</a:t>
            </a:r>
            <a:br>
              <a:rPr lang="en-US" dirty="0"/>
            </a:br>
            <a:r>
              <a:rPr lang="en-US" dirty="0"/>
              <a:t>Business Owner</a:t>
            </a:r>
            <a:br>
              <a:rPr lang="en-US" dirty="0"/>
            </a:br>
            <a:r>
              <a:rPr lang="en-US" dirty="0"/>
              <a:t>Dream job could be missed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LEET: You are good, you know you are good, or others tell you are good. Display good, BUT DON’T OVERSTATE your ability. You will get caught out, and it will be </a:t>
            </a:r>
            <a:r>
              <a:rPr lang="en-US" dirty="0" err="1"/>
              <a:t>embarresing</a:t>
            </a:r>
            <a:r>
              <a:rPr lang="en-US" dirty="0"/>
              <a:t> and it will be remembered by you (Ego shot), your recruiter (Wont rep again), employer (Will avoid for years to come)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A CHEATER, ALWAYS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Found some FIRE Memes on resumes, so see next</a:t>
            </a:r>
            <a:endParaRPr dirty="0"/>
          </a:p>
        </p:txBody>
      </p:sp>
      <p:sp>
        <p:nvSpPr>
          <p:cNvPr id="271" name="Google Shape;271;g736a9ed05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36a9ed05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 recruiter sees? NEXT SLIDE</a:t>
            </a:r>
            <a:endParaRPr dirty="0"/>
          </a:p>
        </p:txBody>
      </p:sp>
      <p:sp>
        <p:nvSpPr>
          <p:cNvPr id="292" name="Google Shape;292;g736a9ed05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36a9ed05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736a9ed05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6a9ed0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736a9ed05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6a9ed05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UP INTERVIEWS</a:t>
            </a:r>
            <a:endParaRPr dirty="0"/>
          </a:p>
        </p:txBody>
      </p:sp>
      <p:sp>
        <p:nvSpPr>
          <p:cNvPr id="314" name="Google Shape;314;g736a9ed05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36a9ed05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 go down?</a:t>
            </a:r>
            <a:br>
              <a:rPr lang="en-US" dirty="0"/>
            </a:br>
            <a:r>
              <a:rPr lang="en-US" dirty="0"/>
              <a:t>Could be onsite from Interview 1</a:t>
            </a:r>
            <a:br>
              <a:rPr lang="en-US" dirty="0"/>
            </a:br>
            <a:r>
              <a:rPr lang="en-US" dirty="0"/>
              <a:t>Usually is a call/</a:t>
            </a:r>
            <a:r>
              <a:rPr lang="en-US" dirty="0" err="1"/>
              <a:t>webex</a:t>
            </a:r>
            <a:r>
              <a:rPr lang="en-US" dirty="0"/>
              <a:t>/Zoom/Google Hangout</a:t>
            </a:r>
            <a:br>
              <a:rPr lang="en-US" dirty="0"/>
            </a:br>
            <a:r>
              <a:rPr lang="en-US" dirty="0"/>
              <a:t>Virtual Call + VM Environment + Monitoring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Structure:</a:t>
            </a:r>
            <a:br>
              <a:rPr lang="en-US" dirty="0"/>
            </a:br>
            <a:r>
              <a:rPr lang="en-US" dirty="0"/>
              <a:t>Recruiter</a:t>
            </a:r>
            <a:br>
              <a:rPr lang="en-US" dirty="0"/>
            </a:br>
            <a:r>
              <a:rPr lang="en-US" dirty="0" err="1"/>
              <a:t>Recruiter</a:t>
            </a:r>
            <a:r>
              <a:rPr lang="en-US" dirty="0"/>
              <a:t> POC</a:t>
            </a:r>
            <a:br>
              <a:rPr lang="en-US" dirty="0"/>
            </a:br>
            <a:r>
              <a:rPr lang="en-US" dirty="0"/>
              <a:t>TL</a:t>
            </a:r>
            <a:br>
              <a:rPr lang="en-US" dirty="0"/>
            </a:br>
            <a:r>
              <a:rPr lang="en-US" dirty="0"/>
              <a:t>TM</a:t>
            </a:r>
            <a:br>
              <a:rPr lang="en-US" dirty="0"/>
            </a:br>
            <a:r>
              <a:rPr lang="en-US" dirty="0"/>
              <a:t>Tech Test</a:t>
            </a:r>
            <a:br>
              <a:rPr lang="en-US" dirty="0"/>
            </a:br>
            <a:r>
              <a:rPr lang="en-US" dirty="0"/>
              <a:t>TPS</a:t>
            </a:r>
            <a:br>
              <a:rPr lang="en-US" dirty="0"/>
            </a:br>
            <a:r>
              <a:rPr lang="en-US" dirty="0"/>
              <a:t>ONSITE</a:t>
            </a:r>
            <a:br>
              <a:rPr lang="en-US" dirty="0"/>
            </a:br>
            <a:r>
              <a:rPr lang="en-US" dirty="0"/>
              <a:t>OFFER STAGE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Dream Job: You might regret not getting back to the recruiter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*Comms with a recruiter: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*Keep them in the loop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*Different companies work in different 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*Ask them Q’s?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*If they go silent, tip your hat!</a:t>
            </a:r>
            <a:endParaRPr dirty="0"/>
          </a:p>
        </p:txBody>
      </p:sp>
      <p:sp>
        <p:nvSpPr>
          <p:cNvPr id="323" name="Google Shape;323;g736a9ed05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36a9ed05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Prepare: You can talk the talk, can you walk the walk</a:t>
            </a:r>
            <a:endParaRPr dirty="0"/>
          </a:p>
        </p:txBody>
      </p:sp>
      <p:sp>
        <p:nvSpPr>
          <p:cNvPr id="330" name="Google Shape;330;g736a9ed05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6a9ed0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Salary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long have I been in my current job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 bump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736a9ed0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36a9ed05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Politics: I will not get involved with SA Politics</a:t>
            </a:r>
            <a:endParaRPr dirty="0"/>
          </a:p>
        </p:txBody>
      </p:sp>
      <p:sp>
        <p:nvSpPr>
          <p:cNvPr id="343" name="Google Shape;343;g736a9ed05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36a9ed05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g736a9ed05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9265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36a9ed05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do I do what course?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Understand first what you are trying to achieve? What is the outcome you desire?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Gain skill vs Gain piece of paper?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you trying to understand how to pass the cert, or are you working towards having that added skill set?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Understand that, you will understand what course to do.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Check with your current employer about educational reimbursement? $5000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you </a:t>
            </a:r>
            <a:r>
              <a:rPr lang="en-US" dirty="0" err="1"/>
              <a:t>dont</a:t>
            </a:r>
            <a:r>
              <a:rPr lang="en-US" dirty="0"/>
              <a:t> or cant do a course, do what this guy does.</a:t>
            </a:r>
            <a:br>
              <a:rPr lang="en-US" dirty="0"/>
            </a:br>
            <a:r>
              <a:rPr lang="en-US" dirty="0"/>
              <a:t>Get a balaclava, make sure your CLI is green, and hack the planet.</a:t>
            </a:r>
            <a:endParaRPr dirty="0"/>
          </a:p>
        </p:txBody>
      </p:sp>
      <p:sp>
        <p:nvSpPr>
          <p:cNvPr id="357" name="Google Shape;357;g736a9ed05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36a9ed0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736a9ed0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36a9ed05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making the decision to accept an offer with a new company it is CRUCIAL to understand 3 basic factors. Note that these 3 parts cross pollinate the others. A symbiosis if you will.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Term? Money in the bank, quality of living, medical cover, educational reimbursement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Mid Term-The Job: What is this job going to do for me? What skills will I learn. What ability will improve? What new challenges will I face and HOW WILL THIS AFFECT MY FUTURE.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Long Term-YOUR RESUME: How will this look on my resume? What value does this bring to me. What happens if you take a high paying gig that slowly kills you inside, and then you quit? Do that too many times you kill your career as you become a risk hire.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taking short term contracts, that is fine! Just label the gig as a contract.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was a contractor</a:t>
            </a:r>
            <a:endParaRPr dirty="0"/>
          </a:p>
        </p:txBody>
      </p:sp>
      <p:sp>
        <p:nvSpPr>
          <p:cNvPr id="376" name="Google Shape;376;g736a9ed05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36a9ed05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736a9ed05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6a9ed05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736a9ed05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Dealing with a Recruiter</a:t>
            </a:r>
            <a:endParaRPr dirty="0"/>
          </a:p>
        </p:txBody>
      </p:sp>
      <p:sp>
        <p:nvSpPr>
          <p:cNvPr id="391" name="Google Shape;3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36a9ed0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36a9ed0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36a9ed05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36a9ed05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36a9ed05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36a9ed05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6a9ed05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36a9ed05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blipFill dpi="0" rotWithShape="1">
          <a:blip r:embed="rId1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womensmedia/2014/04/28/act-now-to-shrink-the-confidence-gap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phy.com/" TargetMode="External"/><Relationship Id="rId4" Type="http://schemas.openxmlformats.org/officeDocument/2006/relationships/hyperlink" Target="https://business.linkedin.com/talent-solutions/blog/diversity/2019/how-women-find-jobs-gender-repor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twitter.com/AngusRedBlue" TargetMode="External"/><Relationship Id="rId7" Type="http://schemas.openxmlformats.org/officeDocument/2006/relationships/hyperlink" Target="https://www.hackthebox.eu/home/users/profile/195578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chwroth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github.com/AngusRed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s://twitter.com/hack_south" TargetMode="External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Hacking career 101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How recruiting works, how that affects your career and what matters.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OSINT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Entry by OSINT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Sign up as a </a:t>
            </a:r>
            <a:r>
              <a:rPr lang="en-US" dirty="0" err="1">
                <a:solidFill>
                  <a:srgbClr val="FFFFFF"/>
                </a:solidFill>
              </a:rPr>
              <a:t>TraceLabs</a:t>
            </a:r>
            <a:r>
              <a:rPr lang="en-US" dirty="0">
                <a:solidFill>
                  <a:srgbClr val="FFFFFF"/>
                </a:solidFill>
              </a:rPr>
              <a:t> Judge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 more about OSINT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Take part in </a:t>
            </a:r>
            <a:r>
              <a:rPr lang="en-US" dirty="0" err="1">
                <a:solidFill>
                  <a:srgbClr val="FFFFFF"/>
                </a:solidFill>
              </a:rPr>
              <a:t>TraceLabs</a:t>
            </a:r>
            <a:endParaRPr lang="en-US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Upskill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good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Start learning other things about security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Pursue a journey into Infosec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endParaRPr lang="en-US" dirty="0">
              <a:solidFill>
                <a:srgbClr val="FFFFFF"/>
              </a:solidFill>
            </a:endParaRPr>
          </a:p>
          <a:p>
            <a:pPr marL="1485900" lvl="1" indent="0">
              <a:spcBef>
                <a:spcPts val="0"/>
              </a:spcBef>
              <a:buClr>
                <a:srgbClr val="FFFFFF"/>
              </a:buClr>
              <a:buNone/>
            </a:pPr>
            <a:r>
              <a:rPr lang="en-US" dirty="0">
                <a:solidFill>
                  <a:srgbClr val="FFFFFF"/>
                </a:solidFill>
              </a:rPr>
              <a:t>Check out my </a:t>
            </a:r>
            <a:r>
              <a:rPr lang="en-US" dirty="0" err="1">
                <a:solidFill>
                  <a:srgbClr val="FFFFFF"/>
                </a:solidFill>
              </a:rPr>
              <a:t>conINT</a:t>
            </a:r>
            <a:r>
              <a:rPr lang="en-US" dirty="0">
                <a:solidFill>
                  <a:srgbClr val="FFFFFF"/>
                </a:solidFill>
              </a:rPr>
              <a:t> Talk!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Link on my </a:t>
            </a:r>
            <a:r>
              <a:rPr lang="en-US" dirty="0" err="1">
                <a:solidFill>
                  <a:srgbClr val="FFFFFF"/>
                </a:solidFill>
              </a:rPr>
              <a:t>github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https://github.com/AngusRed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https://www.youtube.com/watch?v=Kl5Ivl0dQZo&amp;ab_channel=conINT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CAE3A-3DDD-4FFC-AB48-1E32D73E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91" y="1755648"/>
            <a:ext cx="4278606" cy="2416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843CD-4883-40A7-AA1A-4A19DCA32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022" y="4171759"/>
            <a:ext cx="17049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Advice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already have the first step right!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your community (TMHC, Hack South, B Sides, HTB, Together We Hack, Darknet Diaries Discord, </a:t>
            </a:r>
            <a:r>
              <a:rPr lang="en-US" dirty="0" err="1">
                <a:solidFill>
                  <a:srgbClr val="FFFFFF"/>
                </a:solidFill>
              </a:rPr>
              <a:t>SecArmy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Tell others about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them involved!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Grow your involvement with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 at local con/meetup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Help those less experienced than you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When you get to the top floor, send the elevator down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Start your own community locally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shy!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are all weirdos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all have our insecurities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 will most likely find “your people”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Upskill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Take advantage of free training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ABL: Always be learning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If you get the opportunity to do a course/training, do it!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infosec: Summary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There is no 1 way to get into Infosec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Tell them of us!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evil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someone less experienced than you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Become part of the conversation, part of the community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CFP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CTF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Organizer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ABL!!!!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"/>
          </p:nvPr>
        </p:nvSpPr>
        <p:spPr>
          <a:xfrm>
            <a:off x="5419450" y="5038025"/>
            <a:ext cx="66405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What matters?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Resumes, Linked In, CERTS and degrees (Prepare for ambiguity)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3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Subjects:</a:t>
            </a:r>
            <a:endParaRPr b="1"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Resume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Linked In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Interviews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 Tests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Closing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VISAS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CERTS and Education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**Warning: I will mix/match**</a:t>
            </a:r>
            <a:endParaRPr sz="3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050" y="1818638"/>
            <a:ext cx="2327125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571" y="154550"/>
            <a:ext cx="1746850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325" y="415776"/>
            <a:ext cx="4885148" cy="12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400" y="3693298"/>
            <a:ext cx="2424000" cy="24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5793" y="1690825"/>
            <a:ext cx="3469908" cy="19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4169" y="3693300"/>
            <a:ext cx="3111525" cy="23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475" y="1200450"/>
            <a:ext cx="3580225" cy="35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Resumes/Curriculum Vitae/CV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First step in the process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Time on target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“Resumes are in the eye of the beholder”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Page is great, 2 is fine (Most common), 3 is not, 4+ is North Korea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It’s a working document </a:t>
            </a:r>
            <a:r>
              <a:rPr lang="en-US" b="1" dirty="0">
                <a:solidFill>
                  <a:srgbClr val="FF0000"/>
                </a:solidFill>
              </a:rPr>
              <a:t>(Repeat after me!)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in doubt, read the screen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Photo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Personal information/</a:t>
            </a:r>
            <a:r>
              <a:rPr lang="en-US" dirty="0" err="1">
                <a:solidFill>
                  <a:srgbClr val="FFFFFF"/>
                </a:solidFill>
              </a:rPr>
              <a:t>OpSec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PerSec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Layout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 err="1">
                <a:solidFill>
                  <a:srgbClr val="FFFFFF"/>
                </a:solidFill>
              </a:rPr>
              <a:t>Colour</a:t>
            </a:r>
            <a:r>
              <a:rPr lang="en-US" dirty="0">
                <a:solidFill>
                  <a:srgbClr val="FFFFFF"/>
                </a:solidFill>
              </a:rPr>
              <a:t>/Color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What’s there to talk about?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Dot “i’s”, cross “t’s”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Long service breakdown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10+ years legacy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lang="en-US" dirty="0">
              <a:solidFill>
                <a:srgbClr val="FFFFFF"/>
              </a:solidFill>
            </a:endParaRPr>
          </a:p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-US" dirty="0">
                <a:solidFill>
                  <a:srgbClr val="FFFFFF"/>
                </a:solidFill>
              </a:rPr>
              <a:t>NEXT GO THROUGH GITHUB PAGE</a:t>
            </a:r>
          </a:p>
          <a:p>
            <a:pPr marL="114300" lvl="0" indent="0">
              <a:spcBef>
                <a:spcPts val="0"/>
              </a:spcBef>
              <a:buClr>
                <a:srgbClr val="FFFFFF"/>
              </a:buClr>
              <a:buNone/>
            </a:pPr>
            <a:r>
              <a:rPr lang="en-US">
                <a:solidFill>
                  <a:srgbClr val="FFFFFF"/>
                </a:solidFill>
              </a:rPr>
              <a:t>https://github.com/AngusRed/Career-Workshop/tree/master/resumes</a:t>
            </a:r>
            <a:endParaRPr lang="en-US" dirty="0">
              <a:solidFill>
                <a:srgbClr val="FFFFFF"/>
              </a:solidFill>
            </a:endParaRPr>
          </a:p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6355F-12AF-4DFD-ABC9-E98C87162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175" y="4797150"/>
            <a:ext cx="1533525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Resumes/Technical</a:t>
            </a: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 (On your resume)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Where did you come from (Technical)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are you doing now?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do you want to be doing in the future?</a:t>
            </a:r>
            <a:endParaRPr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When do I work on my resume?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L33T HAX0R</a:t>
            </a: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How to display technical abilities to a non-security, non-technical recruiter?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Technical Table: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500" y="990175"/>
            <a:ext cx="2807851" cy="253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31"/>
          <p:cNvGraphicFramePr/>
          <p:nvPr>
            <p:extLst>
              <p:ext uri="{D42A27DB-BD31-4B8C-83A1-F6EECF244321}">
                <p14:modId xmlns:p14="http://schemas.microsoft.com/office/powerpoint/2010/main" val="280791525"/>
              </p:ext>
            </p:extLst>
          </p:nvPr>
        </p:nvGraphicFramePr>
        <p:xfrm>
          <a:off x="838200" y="3886775"/>
          <a:ext cx="10287000" cy="1981050"/>
        </p:xfrm>
        <a:graphic>
          <a:graphicData uri="http://schemas.openxmlformats.org/drawingml/2006/table">
            <a:tbl>
              <a:tblPr>
                <a:noFill/>
                <a:tableStyleId>{CE5D52A1-EDEC-4106-BC6E-90AD205D5CA7}</a:tableStyleId>
              </a:tblPr>
              <a:tblGrid>
                <a:gridCol w="169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Pentesting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nmap</a:t>
                      </a:r>
                      <a:r>
                        <a:rPr lang="en-US" dirty="0"/>
                        <a:t>, Metasploit, </a:t>
                      </a:r>
                      <a:r>
                        <a:rPr lang="en-US" dirty="0" err="1"/>
                        <a:t>usbrip</a:t>
                      </a:r>
                      <a:r>
                        <a:rPr lang="en-US" dirty="0"/>
                        <a:t>,  Kali Linux, </a:t>
                      </a:r>
                      <a:r>
                        <a:rPr lang="en-US" dirty="0" err="1"/>
                        <a:t>WiFi</a:t>
                      </a:r>
                      <a:r>
                        <a:rPr lang="en-US" dirty="0"/>
                        <a:t>, Networks, </a:t>
                      </a:r>
                      <a:r>
                        <a:rPr lang="en-US" dirty="0" err="1"/>
                        <a:t>HexEditor</a:t>
                      </a:r>
                      <a:r>
                        <a:rPr lang="en-US" dirty="0"/>
                        <a:t>, Onyx, </a:t>
                      </a:r>
                      <a:r>
                        <a:rPr lang="en-US" dirty="0" err="1"/>
                        <a:t>Picachu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Virtualization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VM Ware Enterprise, AWS, GCP, GCP to AWS Migration, Kali Linux, Arch Linux, Furry, EKS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Scripting/Coding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C, C++, Python (Advanced), GoLang (Read), GARLang, Javascript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Defense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IDS/IPS, Splunk Certified, Bluecoat, SOC Analysis, Elastic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Networking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IP/TCP, UDP, FTP, BGP, EIGRP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Linked In</a:t>
            </a:r>
            <a:endParaRPr dirty="0"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Use your LI summary as a 2-3 paragraph resume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Who you are, what your skill-set strengths are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Job Experience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List the company you are working for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the company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what your responsibilities are/were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Recommendations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Ask for recommendations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Parents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Line Managers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Team Mates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Clients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Skills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Is there value, and how?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a recruiter sees??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96" name="Google Shape;296;p33" descr="fun dancing GIF by Warwick Brow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925" y="7749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850" y="152400"/>
            <a:ext cx="593823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75" y="56850"/>
            <a:ext cx="410569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8068225" y="982650"/>
            <a:ext cx="3938700" cy="150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US" sz="1200" b="1" dirty="0">
                <a:solidFill>
                  <a:srgbClr val="000000"/>
                </a:solidFill>
              </a:rPr>
              <a:t>Search Results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have company connections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open to new opportunities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are more likely to respond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total candidates</a:t>
            </a:r>
            <a:endParaRPr sz="1200" b="1" dirty="0">
              <a:solidFill>
                <a:srgbClr val="000000"/>
              </a:solidFill>
            </a:endParaRPr>
          </a:p>
        </p:txBody>
      </p:sp>
      <p:cxnSp>
        <p:nvCxnSpPr>
          <p:cNvPr id="304" name="Google Shape;304;p34"/>
          <p:cNvCxnSpPr/>
          <p:nvPr/>
        </p:nvCxnSpPr>
        <p:spPr>
          <a:xfrm rot="10800000">
            <a:off x="8036325" y="589975"/>
            <a:ext cx="3917400" cy="10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19580"/>
            <a:ext cx="5953125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" y="1188225"/>
            <a:ext cx="5792626" cy="303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25" y="4388950"/>
            <a:ext cx="5626575" cy="2231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4;p33">
            <a:extLst>
              <a:ext uri="{FF2B5EF4-FFF2-40B4-BE49-F238E27FC236}">
                <a16:creationId xmlns:a16="http://schemas.microsoft.com/office/drawing/2014/main" id="{D5D04152-2E64-4A36-8694-F0EA8D72F9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1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dirty="0"/>
              <a:t>What Matters: Linked In/ Open To New Opportunities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Engagement : Talk Outline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Introduction: </a:t>
            </a:r>
            <a:r>
              <a:rPr lang="en-US" dirty="0"/>
              <a:t>/</a:t>
            </a:r>
            <a:r>
              <a:rPr lang="en-US" dirty="0" err="1"/>
              <a:t>whoami</a:t>
            </a:r>
            <a:r>
              <a:rPr lang="en-US" dirty="0"/>
              <a:t> /ipconfig all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Your entry into Infosec:</a:t>
            </a:r>
            <a:r>
              <a:rPr lang="en-US" dirty="0"/>
              <a:t>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What matters?: </a:t>
            </a:r>
            <a:r>
              <a:rPr lang="en-US" dirty="0"/>
              <a:t>Resumes, Linked In, CERTS and degrees (Prepare for ambiguity)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Your career:</a:t>
            </a:r>
            <a:r>
              <a:rPr lang="en-US" dirty="0"/>
              <a:t> Short term vs Long Term Career decisions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Tips/Summary: </a:t>
            </a:r>
            <a:r>
              <a:rPr lang="en-US" dirty="0"/>
              <a:t>As it says on the tin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Questions:</a:t>
            </a:r>
            <a:r>
              <a:rPr lang="en-US" dirty="0"/>
              <a:t> Hopefully plenty!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Applications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jobs do I apply for?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Job Description?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Are you interested in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Understanding who wrote/built the job description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1 JD = 1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Do you believe in your heart of hearts you can do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If its a reach, when do I go for it?</a:t>
            </a: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Applying for a job overseas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825" y="4228088"/>
            <a:ext cx="42862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4400" y="1312698"/>
            <a:ext cx="3563100" cy="2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425" y="3777650"/>
            <a:ext cx="4347801" cy="28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Interviews </a:t>
            </a: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How does an interview go down?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Interview structures?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interview like it’s a dream job!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Research the company and the interviewers before hand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hack them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do an OSINT mission on them…like they have gone missing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Show your abilities, …. when asked to do so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Video Conference? Wear pants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 yourself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REMEMBER (It’s a 2-way range!)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The company is interviewing you to see if you are suitable candidate for them, looking at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Technical Ability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Culture Fit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You are interviewing the company to see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Will this job </a:t>
            </a:r>
            <a:r>
              <a:rPr lang="en-US" dirty="0" err="1">
                <a:solidFill>
                  <a:srgbClr val="FFFFFF"/>
                </a:solidFill>
              </a:rPr>
              <a:t>furfil</a:t>
            </a:r>
            <a:r>
              <a:rPr lang="en-US" dirty="0">
                <a:solidFill>
                  <a:srgbClr val="FFFFFF"/>
                </a:solidFill>
              </a:rPr>
              <a:t> my technical desires and challenge me?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have a good manager and leadership?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want to work with these people (Gen Company, peers and TM)?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Communicate with your recruiter</a:t>
            </a:r>
            <a:endParaRPr b="1"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pic>
        <p:nvPicPr>
          <p:cNvPr id="327" name="Google Shape;327;p37" descr="woman office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900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Tech Tests </a:t>
            </a:r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may be required to do a Tech Test/CTF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Prepare and plan for it being harder than you think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Hope it's easier than the above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Give it your everything!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Usually you will be asked to write a report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Tech tests can be anything including but not limited to: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 x 12 hour CTF’s followed by 3 detailed reports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24 hour Full Scope CTF, followed by an executive report and a technical report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3 hour CTF on HTB/</a:t>
            </a:r>
            <a:r>
              <a:rPr lang="en-US" dirty="0" err="1">
                <a:solidFill>
                  <a:srgbClr val="FFFFFF"/>
                </a:solidFill>
              </a:rPr>
              <a:t>Vulnhub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30 Min challenge on Hackerrank.com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Closing the deal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Points to consider before accepting a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job fit my skills and abilities?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company match my ethics/culture?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 I get on with the team mates, line manager and higher ups?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Short term gain?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Base Salary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Benefits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Perks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Travel/Location/Relocation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PSU/RSU, Equity, Stocks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Medium Term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What skills and exp will I gain in this position?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Long term gain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will this job bring to my career?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How will this title look on my resume/LinkedIn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does this add to my future?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b="1" dirty="0">
                <a:solidFill>
                  <a:srgbClr val="FF0000"/>
                </a:solidFill>
              </a:rPr>
              <a:t>MONEY TALK and agency recruiters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Accept/Decline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40" name="Google Shape;340;p39" descr="jerry maguire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0" y="2780500"/>
            <a:ext cx="45720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Twitter</a:t>
            </a:r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Who to follow?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Follow the best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Follow the noobs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Ergo….Follow Value!!!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What not to do?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SEX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POLITICS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RELIGION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Dirty Laundry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Trolling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47" name="Google Shape;347;p40" descr="season 1 twitter GIF by New Amsterda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525" y="1843500"/>
            <a:ext cx="5642350" cy="3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VISA’s</a:t>
            </a:r>
            <a:endParaRPr dirty="0"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H1B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dirty="0">
                <a:solidFill>
                  <a:srgbClr val="FFFFFF"/>
                </a:solidFill>
              </a:rPr>
              <a:t>Goes into a lottery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dirty="0">
                <a:solidFill>
                  <a:srgbClr val="FFFFFF"/>
                </a:solidFill>
              </a:rPr>
              <a:t>30% success rate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dirty="0">
                <a:solidFill>
                  <a:srgbClr val="FFFFFF"/>
                </a:solidFill>
              </a:rPr>
              <a:t>6 Year Visa requiring company sponsorship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I140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if role requires someone in the USA?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100% remote role?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8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Certifications and Education</a:t>
            </a:r>
            <a:endParaRPr dirty="0"/>
          </a:p>
          <a:p>
            <a:pPr marL="914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0000"/>
                </a:solidFill>
              </a:rPr>
              <a:t>***AMBIGUITY WARNING***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700" y="3500750"/>
            <a:ext cx="5539423" cy="31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950" y="5283213"/>
            <a:ext cx="52387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700" y="2218615"/>
            <a:ext cx="2522875" cy="12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5625" y="3085675"/>
            <a:ext cx="4395074" cy="21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3583" y="1690825"/>
            <a:ext cx="3016542" cy="18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7824" y="1629660"/>
            <a:ext cx="2522875" cy="145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16775" y="1148100"/>
            <a:ext cx="4607850" cy="24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3085675"/>
            <a:ext cx="2197551" cy="21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career</a:t>
            </a:r>
            <a:r>
              <a:rPr lang="en-US"/>
              <a:t> 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Short term vs Long Term Career decisions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Career</a:t>
            </a:r>
            <a:endParaRPr/>
          </a:p>
        </p:txBody>
      </p:sp>
      <p:sp>
        <p:nvSpPr>
          <p:cNvPr id="379" name="Google Shape;37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Discussion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MONEY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JOB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RESUME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0" name="Google Shape;380;p44" descr="make it rain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975" y="3598225"/>
            <a:ext cx="4572000" cy="257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life career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5250" y="1082825"/>
            <a:ext cx="4132793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 descr="great success win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525" y="1316400"/>
            <a:ext cx="3793450" cy="21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3600" b="1"/>
              <a:t>Tips/Summary</a:t>
            </a:r>
            <a:r>
              <a:rPr lang="en-US" b="1"/>
              <a:t> 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As it says on the tin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8225500" y="4894025"/>
            <a:ext cx="31806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/whoami /ipconfig all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Tips and Summary</a:t>
            </a:r>
            <a:endParaRPr dirty="0"/>
          </a:p>
        </p:txBody>
      </p:sp>
      <p:sp>
        <p:nvSpPr>
          <p:cNvPr id="394" name="Google Shape;39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18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RECRUITER 101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with the community!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the less experienced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job application process like it is your dream job. 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you trust your recruiter, talk money, BUT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Don't only think about the short-term gain, think about your career!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bypass your recruiter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hack the job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lang="en-US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95" name="Google Shape;395;p46" descr="the simpsons tips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525" y="3643925"/>
            <a:ext cx="4572000" cy="25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 descr="Women Thats Good GIF by SoulPancak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525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Sources/Links</a:t>
            </a:r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*FORBES article on gender based applications looking at how “Applicable” someone is toa  Job Description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https://www.forbes.com/sites/womensmedia/2014/04/28/act-now-to-shrink-the-confidence-gap/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*LinkedIn: Women Apply to Fewer Jobs Than Men, But Are More Likely to Get Hired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https://business.linkedin.com/talent-solutions/blog/diversity/2019/how-women-find-jobs-gender-report</a:t>
            </a:r>
            <a:endParaRPr lang="en-US" sz="11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*GIPHY: Gifs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ZA" sz="1100" dirty="0">
                <a:hlinkClick r:id="rId5"/>
              </a:rPr>
              <a:t>https://giphy.com/</a:t>
            </a:r>
            <a:endParaRPr sz="11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Questions!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Speak now or forever hold your peace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dirty="0"/>
              <a:t>Socials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Find me!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B5EB5-A5D3-4BB0-9C8B-4BF7C4F08EE7}"/>
              </a:ext>
            </a:extLst>
          </p:cNvPr>
          <p:cNvSpPr/>
          <p:nvPr/>
        </p:nvSpPr>
        <p:spPr>
          <a:xfrm>
            <a:off x="5308000" y="1586522"/>
            <a:ext cx="15632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3"/>
              </a:rPr>
              <a:t>@</a:t>
            </a:r>
            <a:r>
              <a:rPr lang="en-ZA" dirty="0" err="1">
                <a:hlinkClick r:id="rId3"/>
              </a:rPr>
              <a:t>AngusRedBlue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61035-F2AF-490D-9A3D-FE5DF07F30DF}"/>
              </a:ext>
            </a:extLst>
          </p:cNvPr>
          <p:cNvSpPr/>
          <p:nvPr/>
        </p:nvSpPr>
        <p:spPr>
          <a:xfrm>
            <a:off x="5285375" y="2040641"/>
            <a:ext cx="1282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4"/>
              </a:rPr>
              <a:t>@</a:t>
            </a:r>
            <a:r>
              <a:rPr lang="en-ZA" dirty="0" err="1">
                <a:hlinkClick r:id="rId4"/>
              </a:rPr>
              <a:t>hack_south</a:t>
            </a:r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BCBAD-BF6A-4EB8-8ED9-884D9723D5E6}"/>
              </a:ext>
            </a:extLst>
          </p:cNvPr>
          <p:cNvSpPr/>
          <p:nvPr/>
        </p:nvSpPr>
        <p:spPr>
          <a:xfrm>
            <a:off x="5293988" y="2457801"/>
            <a:ext cx="2483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https://github.com/AngusRed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D9205-C6A5-4C73-B744-FD75AB09628A}"/>
              </a:ext>
            </a:extLst>
          </p:cNvPr>
          <p:cNvSpPr/>
          <p:nvPr/>
        </p:nvSpPr>
        <p:spPr>
          <a:xfrm>
            <a:off x="5303743" y="2879308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6"/>
              </a:rPr>
              <a:t>/in/chwroth/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BBD42-3B9A-4351-896D-2AF83CC76725}"/>
              </a:ext>
            </a:extLst>
          </p:cNvPr>
          <p:cNvSpPr/>
          <p:nvPr/>
        </p:nvSpPr>
        <p:spPr>
          <a:xfrm>
            <a:off x="5253497" y="3293591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7"/>
              </a:rPr>
              <a:t>HTB User/195578</a:t>
            </a:r>
            <a:endParaRPr lang="en-ZA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11B591B-B595-4301-B346-4B8C3F2B8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1550273"/>
            <a:ext cx="395586" cy="39558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68253C7-EF1D-4BFD-963F-B7606077E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2021923"/>
            <a:ext cx="395586" cy="395586"/>
          </a:xfrm>
          <a:prstGeom prst="rect">
            <a:avLst/>
          </a:prstGeom>
        </p:spPr>
      </p:pic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CE6C130-BD71-4F20-B11B-A25F752D1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187" y="2466696"/>
            <a:ext cx="355194" cy="355194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448C2BF-91F1-4F8E-AE7B-65658D052D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2574" y="2846557"/>
            <a:ext cx="363807" cy="363807"/>
          </a:xfrm>
          <a:prstGeom prst="rect">
            <a:avLst/>
          </a:prstGeom>
        </p:spPr>
      </p:pic>
      <p:pic>
        <p:nvPicPr>
          <p:cNvPr id="1026" name="Picture 2" descr="Hack The Box - Hack The Box added a new photo. | Facebook">
            <a:extLst>
              <a:ext uri="{FF2B5EF4-FFF2-40B4-BE49-F238E27FC236}">
                <a16:creationId xmlns:a16="http://schemas.microsoft.com/office/drawing/2014/main" id="{1C034AC6-0DF5-4AA0-8BD1-19C2B25B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b="-1"/>
          <a:stretch/>
        </p:blipFill>
        <p:spPr bwMode="auto">
          <a:xfrm>
            <a:off x="4892574" y="3293591"/>
            <a:ext cx="355195" cy="3561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55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92312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– $ career/ ls -a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Charles H Wroth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*</a:t>
            </a:r>
            <a:r>
              <a:rPr lang="en-US" b="1" dirty="0"/>
              <a:t>6 Years: Former British Airborne (3 PARA) UK</a:t>
            </a:r>
            <a:endParaRPr b="1" dirty="0"/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  2 Years as a machine gunner</a:t>
            </a:r>
            <a:endParaRPr dirty="0"/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  4 Years as a signals detachment </a:t>
            </a:r>
            <a:r>
              <a:rPr lang="en-US" dirty="0" err="1"/>
              <a:t>cmdr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*</a:t>
            </a:r>
            <a:r>
              <a:rPr lang="en-US" b="1" dirty="0"/>
              <a:t>6 Years :High Risk Security Advisor (</a:t>
            </a:r>
            <a:r>
              <a:rPr lang="en-US" b="1" dirty="0" err="1"/>
              <a:t>PhysSec</a:t>
            </a:r>
            <a:r>
              <a:rPr lang="en-US" b="1" dirty="0"/>
              <a:t>)</a:t>
            </a:r>
            <a:endParaRPr b="1"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*</a:t>
            </a:r>
            <a:r>
              <a:rPr lang="en-US" b="1" dirty="0"/>
              <a:t>4 Years: Technical Security Recruiter</a:t>
            </a:r>
          </a:p>
          <a:p>
            <a:pPr marL="3492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/>
              <a:t>Technical Security Recruiter (USA, SA, APAC)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Bsides</a:t>
            </a:r>
            <a:r>
              <a:rPr lang="en-US" dirty="0">
                <a:solidFill>
                  <a:schemeClr val="bg1"/>
                </a:solidFill>
              </a:rPr>
              <a:t> Cape Town Co-Organizer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Hack South Community Founder, ROOT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 Con RTV Volunteer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 Con </a:t>
            </a:r>
            <a:r>
              <a:rPr lang="en-US" dirty="0" err="1">
                <a:solidFill>
                  <a:schemeClr val="bg1"/>
                </a:solidFill>
              </a:rPr>
              <a:t>CaHV</a:t>
            </a:r>
            <a:r>
              <a:rPr lang="en-US" dirty="0">
                <a:solidFill>
                  <a:schemeClr val="bg1"/>
                </a:solidFill>
              </a:rPr>
              <a:t> Volunteer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 Con BTV Lead/Mentor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Speaker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OSINT Analyst (MCSA, NCPTF, </a:t>
            </a:r>
            <a:r>
              <a:rPr lang="en-US" dirty="0" err="1">
                <a:solidFill>
                  <a:schemeClr val="bg1"/>
                </a:solidFill>
              </a:rPr>
              <a:t>TraceLabs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endParaRPr lang="en-US" dirty="0">
              <a:solidFill>
                <a:schemeClr val="bg1"/>
              </a:solidFill>
            </a:endParaRPr>
          </a:p>
          <a:p>
            <a:pPr marL="349250" indent="-285750">
              <a:spcBef>
                <a:spcPts val="0"/>
              </a:spcBef>
            </a:pPr>
            <a:endParaRPr lang="en-US" b="1" dirty="0"/>
          </a:p>
          <a:p>
            <a:pPr marL="349250" indent="-285750">
              <a:spcBef>
                <a:spcPts val="0"/>
              </a:spcBef>
              <a:buClr>
                <a:schemeClr val="bg1"/>
              </a:buClr>
            </a:pPr>
            <a:endParaRPr b="1" dirty="0"/>
          </a:p>
          <a:p>
            <a:pPr marL="3492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  </a:t>
            </a: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6125" y="868050"/>
            <a:ext cx="3542175" cy="26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43C44A-37FA-4759-A149-83A11544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350" y="3522506"/>
            <a:ext cx="2636950" cy="26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0A524-B2D5-4661-B4B9-FA582E90C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988ACC-9AC6-48CB-9F0E-95045CE7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86" y="3292794"/>
            <a:ext cx="2794064" cy="279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579" y="4741850"/>
            <a:ext cx="2485021" cy="196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141343-AD36-461D-9781-8F0C39E2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970" y="-235114"/>
            <a:ext cx="47529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38854C-DF1C-4964-8E93-DFC020B34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2445"/>
            <a:ext cx="8077200" cy="269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Google Shape;17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6288" y="4399619"/>
            <a:ext cx="2544179" cy="254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P3 Podium">
            <a:extLst>
              <a:ext uri="{FF2B5EF4-FFF2-40B4-BE49-F238E27FC236}">
                <a16:creationId xmlns:a16="http://schemas.microsoft.com/office/drawing/2014/main" id="{5B2F7ED3-F0F1-48B8-9ACE-6C5FF7FA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7848" cy="41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6F3BB69-A84D-42CF-AA11-17817A3E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70" y="16464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"/>
          </p:nvPr>
        </p:nvSpPr>
        <p:spPr>
          <a:xfrm>
            <a:off x="5870700" y="4974300"/>
            <a:ext cx="60087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dirty="0"/>
              <a:t>Your entry into Infosec</a:t>
            </a:r>
            <a:endParaRPr sz="36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Your entry into infosec? </a:t>
            </a:r>
            <a:endParaRPr dirty="0"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University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Had an interest in tech/computers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Signed up and studied CS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Hacker Meetup/CTF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 taste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Change Major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internship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 full-time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Gamer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Avid gamer as a teen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to be the best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cheat codes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more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about scripting, builds scripts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hacker community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Hacktivism/Justice/Taking a Stand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Living your best life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Something upset you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Wanted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other people that want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away with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through the process that you can do it professionally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Influence/Curiosity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Parent/Friend/Article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Curious nature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Research at mass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Builds small skills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community (TMHC, Hack South, B Sides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involved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Reroll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non-security related role (General IT, Development)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less security centric role (</a:t>
            </a:r>
            <a:r>
              <a:rPr lang="en-US" dirty="0" err="1">
                <a:solidFill>
                  <a:srgbClr val="FFFFFF"/>
                </a:solidFill>
              </a:rPr>
              <a:t>SysAdm</a:t>
            </a:r>
            <a:r>
              <a:rPr lang="en-US" dirty="0">
                <a:solidFill>
                  <a:srgbClr val="FFFFFF"/>
                </a:solidFill>
              </a:rPr>
              <a:t>, Helpdesk, Pre-sales </a:t>
            </a:r>
            <a:r>
              <a:rPr lang="en-US" dirty="0" err="1">
                <a:solidFill>
                  <a:srgbClr val="FFFFFF"/>
                </a:solidFill>
              </a:rPr>
              <a:t>eng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introduced to security 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Upskill/Retrain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your first security gig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Ride the wave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Linear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Young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Growing up involved in community/security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Solid skills by 18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Goes to Uni studying security/completes courses in 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Completes/Graduation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Junior &gt; Mid &gt; Senior &gt; …….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</TotalTime>
  <Words>2583</Words>
  <Application>Microsoft Office PowerPoint</Application>
  <PresentationFormat>Widescreen</PresentationFormat>
  <Paragraphs>367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Montserrat</vt:lpstr>
      <vt:lpstr>Arial</vt:lpstr>
      <vt:lpstr>Courier New</vt:lpstr>
      <vt:lpstr>Lato</vt:lpstr>
      <vt:lpstr>Wingdings</vt:lpstr>
      <vt:lpstr>Focus</vt:lpstr>
      <vt:lpstr>Hacking career 101</vt:lpstr>
      <vt:lpstr>Engagement : Talk Outline</vt:lpstr>
      <vt:lpstr>I Recruit Hackers</vt:lpstr>
      <vt:lpstr>Introduction – $ career/ ls -a</vt:lpstr>
      <vt:lpstr>PowerPoint Presentation</vt:lpstr>
      <vt:lpstr>I Recruit Hackers</vt:lpstr>
      <vt:lpstr>Your entry into infosec? </vt:lpstr>
      <vt:lpstr>Your entry into infosec? Continued</vt:lpstr>
      <vt:lpstr>Your entry into infosec? Continued</vt:lpstr>
      <vt:lpstr>Your entry into infosec? Continued</vt:lpstr>
      <vt:lpstr>Your entry into infosec? Advice</vt:lpstr>
      <vt:lpstr>Your entry into infosec: Summary</vt:lpstr>
      <vt:lpstr>I Recruit Hackers</vt:lpstr>
      <vt:lpstr>What matters?  Subjects:</vt:lpstr>
      <vt:lpstr>What Matters: Resumes/Curriculum Vitae/CV</vt:lpstr>
      <vt:lpstr>What Matters: Resumes/Technical</vt:lpstr>
      <vt:lpstr>What Matters: Linked In</vt:lpstr>
      <vt:lpstr>PowerPoint Presentation</vt:lpstr>
      <vt:lpstr>What Matters: Linked In/ Open To New Opportunities</vt:lpstr>
      <vt:lpstr>What Matters: Applications</vt:lpstr>
      <vt:lpstr>What Matters: Interviews </vt:lpstr>
      <vt:lpstr>What Matters: Tech Tests </vt:lpstr>
      <vt:lpstr>What Matters: Closing the deal</vt:lpstr>
      <vt:lpstr>What Matters: Twitter</vt:lpstr>
      <vt:lpstr>What Matters: VISA’s</vt:lpstr>
      <vt:lpstr>Certifications and Education ***AMBIGUITY WARNING***</vt:lpstr>
      <vt:lpstr>I Recruit Hackers</vt:lpstr>
      <vt:lpstr>Your Career</vt:lpstr>
      <vt:lpstr>I Recruit Hackers</vt:lpstr>
      <vt:lpstr>Tips and Summary</vt:lpstr>
      <vt:lpstr>Sources/Links</vt:lpstr>
      <vt:lpstr>I Recruit Hackers</vt:lpstr>
      <vt:lpstr>I Recruit Hackers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Recruit Hackers</dc:title>
  <dc:creator>Charles.Wroth</dc:creator>
  <cp:lastModifiedBy>Charles Wroth</cp:lastModifiedBy>
  <cp:revision>25</cp:revision>
  <dcterms:modified xsi:type="dcterms:W3CDTF">2021-03-09T13:51:36Z</dcterms:modified>
</cp:coreProperties>
</file>